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7F1AE8-8E20-4C8D-B927-854116E036C3}" v="9" dt="2026-03-17T16:20:39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Green" userId="d8b31bae0cc5c61a" providerId="LiveId" clId="{761FC7C0-19B4-4B24-BB3B-B164B97DF61F}"/>
    <pc:docChg chg="custSel addSld modSld">
      <pc:chgData name="Michael Green" userId="d8b31bae0cc5c61a" providerId="LiveId" clId="{761FC7C0-19B4-4B24-BB3B-B164B97DF61F}" dt="2026-03-17T16:20:47.137" v="70" actId="1076"/>
      <pc:docMkLst>
        <pc:docMk/>
      </pc:docMkLst>
      <pc:sldChg chg="addSp modSp mod">
        <pc:chgData name="Michael Green" userId="d8b31bae0cc5c61a" providerId="LiveId" clId="{761FC7C0-19B4-4B24-BB3B-B164B97DF61F}" dt="2026-03-17T16:20:47.137" v="70" actId="1076"/>
        <pc:sldMkLst>
          <pc:docMk/>
          <pc:sldMk cId="1468005002" sldId="262"/>
        </pc:sldMkLst>
        <pc:spChg chg="mod">
          <ac:chgData name="Michael Green" userId="d8b31bae0cc5c61a" providerId="LiveId" clId="{761FC7C0-19B4-4B24-BB3B-B164B97DF61F}" dt="2026-03-17T16:19:47.180" v="62" actId="1076"/>
          <ac:spMkLst>
            <pc:docMk/>
            <pc:sldMk cId="1468005002" sldId="262"/>
            <ac:spMk id="2" creationId="{EE25FEDB-E07D-C3D6-3395-60143073D9EC}"/>
          </ac:spMkLst>
        </pc:spChg>
        <pc:spChg chg="mod">
          <ac:chgData name="Michael Green" userId="d8b31bae0cc5c61a" providerId="LiveId" clId="{761FC7C0-19B4-4B24-BB3B-B164B97DF61F}" dt="2026-03-17T16:20:02.716" v="66" actId="14100"/>
          <ac:spMkLst>
            <pc:docMk/>
            <pc:sldMk cId="1468005002" sldId="262"/>
            <ac:spMk id="3" creationId="{4FB099A9-FF14-8AAC-5FC5-6300E9CC83F7}"/>
          </ac:spMkLst>
        </pc:spChg>
        <pc:picChg chg="add mod">
          <ac:chgData name="Michael Green" userId="d8b31bae0cc5c61a" providerId="LiveId" clId="{761FC7C0-19B4-4B24-BB3B-B164B97DF61F}" dt="2026-03-17T16:20:47.137" v="70" actId="1076"/>
          <ac:picMkLst>
            <pc:docMk/>
            <pc:sldMk cId="1468005002" sldId="262"/>
            <ac:picMk id="5" creationId="{4C5A3F18-6D95-AA1D-03E7-04D4A0FBE513}"/>
          </ac:picMkLst>
        </pc:picChg>
        <pc:picChg chg="add mod">
          <ac:chgData name="Michael Green" userId="d8b31bae0cc5c61a" providerId="LiveId" clId="{761FC7C0-19B4-4B24-BB3B-B164B97DF61F}" dt="2026-03-17T16:19:54.997" v="65" actId="14100"/>
          <ac:picMkLst>
            <pc:docMk/>
            <pc:sldMk cId="1468005002" sldId="262"/>
            <ac:picMk id="4099" creationId="{31F4FF00-CA2D-EC73-576D-3FDB7CCABB56}"/>
          </ac:picMkLst>
        </pc:picChg>
      </pc:sldChg>
      <pc:sldChg chg="modSp mod">
        <pc:chgData name="Michael Green" userId="d8b31bae0cc5c61a" providerId="LiveId" clId="{761FC7C0-19B4-4B24-BB3B-B164B97DF61F}" dt="2026-03-17T16:06:14.287" v="23" actId="27636"/>
        <pc:sldMkLst>
          <pc:docMk/>
          <pc:sldMk cId="4165473845" sldId="266"/>
        </pc:sldMkLst>
        <pc:spChg chg="mod">
          <ac:chgData name="Michael Green" userId="d8b31bae0cc5c61a" providerId="LiveId" clId="{761FC7C0-19B4-4B24-BB3B-B164B97DF61F}" dt="2026-03-17T16:05:42.580" v="2"/>
          <ac:spMkLst>
            <pc:docMk/>
            <pc:sldMk cId="4165473845" sldId="266"/>
            <ac:spMk id="2" creationId="{4820403B-6767-F19C-444C-3C40936B50D9}"/>
          </ac:spMkLst>
        </pc:spChg>
        <pc:spChg chg="mod">
          <ac:chgData name="Michael Green" userId="d8b31bae0cc5c61a" providerId="LiveId" clId="{761FC7C0-19B4-4B24-BB3B-B164B97DF61F}" dt="2026-03-17T16:06:14.287" v="23" actId="27636"/>
          <ac:spMkLst>
            <pc:docMk/>
            <pc:sldMk cId="4165473845" sldId="266"/>
            <ac:spMk id="3" creationId="{C74630C0-5979-D9F9-42DF-FA2DEA67AC2A}"/>
          </ac:spMkLst>
        </pc:spChg>
      </pc:sldChg>
      <pc:sldChg chg="addSp delSp modSp new mod">
        <pc:chgData name="Michael Green" userId="d8b31bae0cc5c61a" providerId="LiveId" clId="{761FC7C0-19B4-4B24-BB3B-B164B97DF61F}" dt="2026-03-17T16:10:40.640" v="43" actId="1076"/>
        <pc:sldMkLst>
          <pc:docMk/>
          <pc:sldMk cId="3945980793" sldId="267"/>
        </pc:sldMkLst>
        <pc:spChg chg="mod">
          <ac:chgData name="Michael Green" userId="d8b31bae0cc5c61a" providerId="LiveId" clId="{761FC7C0-19B4-4B24-BB3B-B164B97DF61F}" dt="2026-03-17T16:10:40.640" v="43" actId="1076"/>
          <ac:spMkLst>
            <pc:docMk/>
            <pc:sldMk cId="3945980793" sldId="267"/>
            <ac:spMk id="2" creationId="{09935862-DD1E-DF1A-C183-47B6B7223DD3}"/>
          </ac:spMkLst>
        </pc:spChg>
        <pc:spChg chg="del">
          <ac:chgData name="Michael Green" userId="d8b31bae0cc5c61a" providerId="LiveId" clId="{761FC7C0-19B4-4B24-BB3B-B164B97DF61F}" dt="2026-03-17T16:06:38.162" v="38" actId="478"/>
          <ac:spMkLst>
            <pc:docMk/>
            <pc:sldMk cId="3945980793" sldId="267"/>
            <ac:spMk id="3" creationId="{9FE74874-8848-4B44-A20C-EA5A1FEBFB23}"/>
          </ac:spMkLst>
        </pc:spChg>
        <pc:picChg chg="add mod">
          <ac:chgData name="Michael Green" userId="d8b31bae0cc5c61a" providerId="LiveId" clId="{761FC7C0-19B4-4B24-BB3B-B164B97DF61F}" dt="2026-03-17T16:10:36.098" v="42" actId="1076"/>
          <ac:picMkLst>
            <pc:docMk/>
            <pc:sldMk cId="3945980793" sldId="267"/>
            <ac:picMk id="5" creationId="{93D1E04D-7EE4-74DB-9FFF-379AA4D8D8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59080-E7B3-504C-AFA5-48C3A5B1A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AD3122-7564-4510-D48C-24B9A398A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840A6-E220-1DB4-0A82-723CBB05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4D6A9-D62C-A99F-33CD-2C7B09B9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1621C-5551-6F4E-9C8F-D63C2F815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0F45-569A-236C-B8D1-26D4EEB4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7AF6FF-A177-25CB-132E-30E21DB7B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9986D-7708-CEF6-A60E-6E1BDFBC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2164C-B2C6-8B62-761E-6A6EF4AA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C29F4-FE5E-8826-586E-05CEB4B5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9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413B20-3DAC-40F2-B083-9E60168D8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E1663-1872-7021-D131-23EFD9DEF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7301B-A258-E582-DA00-8A652079B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59ECF-5560-79B0-C50E-7E5FDFBE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E09E2-ABE8-984A-D471-14268E47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7776F-857E-E41A-A523-79EB73C8B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EA73F-6CFD-6C37-6A9C-35D82524E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2DBBE-BF53-39A3-1E6B-F28E61EB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E4228-81B7-C4B3-11AB-ECC2ECD72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7F022-C9E6-2747-CBCB-4388AB16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A464E-53B9-58BC-F7A3-62F5BF73F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D3B08-B45F-980F-17B3-4B138A4C3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8CB93-CC32-8B96-8DF6-3594BF50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7CBED-8C56-5730-F9DE-282BE4D9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BB5F7-0222-A432-7805-8579BFC5A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6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A47B-2138-E650-1B39-D5340D426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358A3-6686-47BF-EEE8-C2E0E8E49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96E05-2231-7533-C594-AF12B1243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4E6C9-195C-8E71-C929-9A7909A05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D5304-99C3-AD3A-A625-CE319196E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7FB15-8FF1-F831-3F1B-2B7729F61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3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11FC6-054A-E29A-27DC-EFB91F41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8E5B6-B83C-BDF4-6C29-AB5E5DA1B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8F018-82FD-BAE9-D22C-F7F7268CF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93C3FD-A4DA-7BBF-D29F-CCBFB41C8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3A45AD-201E-EF5B-2AAE-C713D9F00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F566FA-AB03-8197-FB33-6F589691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BABCC8-0DE6-D930-9C2F-16E2B4ED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9688E-589C-C617-9101-529528CA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2DFA8-1493-913C-F9C7-85518E478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824CEE-495B-3FFE-300E-7EE7E6B21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84A96-32FA-C344-FA8A-88201515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0D7A8-2E65-92FA-D126-798C49D6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4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798F44-DC76-3626-7C2F-1C057715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449C95-ABD2-C0A8-1982-4B7B452D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CE21C-B3D4-ED77-8928-89D0913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7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4C311-F229-AC2E-B2B1-17D792A53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E8320-E54D-BC51-238A-65916110B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1DC28-9441-E417-2B5C-1B24F896A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A2F8B-948B-179B-7474-1A29FBFD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31A95-9C62-B398-2D79-111E8437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0CDAA-BB88-3061-1BF8-E1D2FF59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D0F2F-8F0A-9A1B-5089-4B6A932CE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87C5A1-EBB0-2848-C91C-07FDD2E23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0783D7-65C7-7673-DA45-F918FC583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834001-7AF7-FCC3-CD1A-6ECE723D1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AF518-A0DA-0384-2CEF-AEA5C9E9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428D8-8BC7-52BD-9022-0C73462D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1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3C4A-34CB-C6CE-A464-651F3560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74397-F4C6-AAF7-FF81-98ADE673F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ACF0E-9398-ECB6-C03D-5A815F054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F88303-48BA-4AA2-88F1-3F3EAA7B6D60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48A35-3711-4DB3-1FE7-E7518E71F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68EB4-302C-5CDA-20E6-ACC0DA79BE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BDBA8-40F9-41C3-9D5A-3F2FE4EE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4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4A0E-2260-210C-3373-3FB0D29CCB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Volatility Trap: Redundancy as a Phase Transition in Human Capital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097E3D-2ADD-0245-24C9-2970144578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W. Green</a:t>
            </a:r>
          </a:p>
          <a:p>
            <a:r>
              <a:rPr lang="en-US" dirty="0"/>
              <a:t>Simplify Asset Management</a:t>
            </a:r>
          </a:p>
          <a:p>
            <a:r>
              <a:rPr lang="en-US" dirty="0"/>
              <a:t>Ergodicity Economics Conference 2026</a:t>
            </a:r>
          </a:p>
        </p:txBody>
      </p:sp>
    </p:spTree>
    <p:extLst>
      <p:ext uri="{BB962C8B-B14F-4D97-AF65-F5344CB8AC3E}">
        <p14:creationId xmlns:p14="http://schemas.microsoft.com/office/powerpoint/2010/main" val="1533091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7DE8-DB23-490F-8A84-C180B19D8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9139-BD51-02FD-0671-C02C3D586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Measurement Divergence &amp; Phase </a:t>
            </a:r>
            <a:r>
              <a:rPr lang="en-US" dirty="0" err="1"/>
              <a:t>TransitionEnsemble</a:t>
            </a:r>
            <a:r>
              <a:rPr lang="en-US" dirty="0"/>
              <a:t> Average ($g_{</a:t>
            </a:r>
            <a:r>
              <a:rPr lang="en-US" dirty="0" err="1"/>
              <a:t>ens</a:t>
            </a:r>
            <a:r>
              <a:rPr lang="en-US" dirty="0"/>
              <a:t>}$): The arithmetic mean of wealth. It is heavily dominated by survivors, creating an "illusion" of systemic </a:t>
            </a:r>
            <a:r>
              <a:rPr lang="en-US" dirty="0" err="1"/>
              <a:t>growth.Time</a:t>
            </a:r>
            <a:r>
              <a:rPr lang="en-US" dirty="0"/>
              <a:t> Average ($g_{time}$): The geometric mean (mean of the logs). It captures the severe penalty of ruin events, reflecting the mathematical "</a:t>
            </a:r>
            <a:r>
              <a:rPr lang="en-US" dirty="0" err="1"/>
              <a:t>reality".The</a:t>
            </a:r>
            <a:r>
              <a:rPr lang="en-US" dirty="0"/>
              <a:t> Phase Transition: Below a critical redundancy threshold, the drag from the Restart Intensity ($\lambda$) overwhelms the drift, driving realized growth ($g_{time}$) negative regardless of potential productivity.</a:t>
            </a:r>
          </a:p>
        </p:txBody>
      </p:sp>
    </p:spTree>
    <p:extLst>
      <p:ext uri="{BB962C8B-B14F-4D97-AF65-F5344CB8AC3E}">
        <p14:creationId xmlns:p14="http://schemas.microsoft.com/office/powerpoint/2010/main" val="68125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0403B-6767-F19C-444C-3C40936B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Macro Translation: Systemic Fragility in Financial Markets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630C0-5979-D9F9-42DF-FA2DEA67A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Income Replacement Trap</a:t>
            </a:r>
          </a:p>
          <a:p>
            <a:pPr lvl="1"/>
            <a:r>
              <a:rPr lang="en-US" dirty="0"/>
              <a:t>We've built a retirement system that encourages the accumulation of assets to protect against a future loss of income. This results in systemic asset hoarding and macroeconomic fragility as incomes for workers are reduced.</a:t>
            </a:r>
          </a:p>
          <a:p>
            <a:r>
              <a:rPr lang="en-US" dirty="0"/>
              <a:t>The "Efficiency Pruning" of Passive Flow</a:t>
            </a:r>
          </a:p>
          <a:p>
            <a:pPr lvl="1"/>
            <a:r>
              <a:rPr lang="en-US" dirty="0"/>
              <a:t>Modern ETF and passive structures optimize for tracking efficiency by actively dispensing with the cash buffer that facilitates redemptions without selling, removing a key shock absorber and raising system fragility.</a:t>
            </a:r>
          </a:p>
          <a:p>
            <a:r>
              <a:rPr lang="en-US" dirty="0"/>
              <a:t>Simulating the Sub-Critical Market</a:t>
            </a:r>
          </a:p>
          <a:p>
            <a:pPr lvl="1"/>
            <a:r>
              <a:rPr lang="en-US" dirty="0"/>
              <a:t>When similar restart dynamics are simulated in equity and credit markets, the absence of buffers changes the topology of the market, creating instantaneous crashes against apparently minor disruptions.</a:t>
            </a:r>
          </a:p>
        </p:txBody>
      </p:sp>
    </p:spTree>
    <p:extLst>
      <p:ext uri="{BB962C8B-B14F-4D97-AF65-F5344CB8AC3E}">
        <p14:creationId xmlns:p14="http://schemas.microsoft.com/office/powerpoint/2010/main" val="4165473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5862-DD1E-DF1A-C183-47B6B7223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904" y="0"/>
            <a:ext cx="10515600" cy="1325563"/>
          </a:xfrm>
        </p:spPr>
        <p:txBody>
          <a:bodyPr/>
          <a:lstStyle/>
          <a:p>
            <a:r>
              <a:rPr lang="en-US" dirty="0"/>
              <a:t>Pending paper</a:t>
            </a:r>
          </a:p>
        </p:txBody>
      </p:sp>
      <p:pic>
        <p:nvPicPr>
          <p:cNvPr id="5" name="Picture 4" descr="A close up of a paper&#10;&#10;AI-generated content may be incorrect.">
            <a:extLst>
              <a:ext uri="{FF2B5EF4-FFF2-40B4-BE49-F238E27FC236}">
                <a16:creationId xmlns:a16="http://schemas.microsoft.com/office/drawing/2014/main" id="{93D1E04D-7EE4-74DB-9FFF-379AA4D8D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738" y="1158601"/>
            <a:ext cx="6426530" cy="533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980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FA94D-47E7-C1D7-9068-DAE3AC126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2B8BB-3F20-FB4F-BA0A-3033762B8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economic models often treat inequality as a result of differential skill ($\mu$) or effort. We propose that inequality is a phase transition driven by Systemic Redundancy ($R$) relative to Environmental Volatility ($\sigma_{env}$).</a:t>
            </a:r>
          </a:p>
          <a:p>
            <a:r>
              <a:rPr lang="en-US" dirty="0"/>
              <a:t>Models that fail to incorporate this insights will lead to markedly lower aggregate and median growth, camouflaged by averages, and contributing to social stress</a:t>
            </a:r>
          </a:p>
          <a:p>
            <a:r>
              <a:rPr lang="en-US" dirty="0"/>
              <a:t>Unfortunate similarities to financial markets suggest impending high volatility outcomes</a:t>
            </a:r>
          </a:p>
        </p:txBody>
      </p:sp>
    </p:spTree>
    <p:extLst>
      <p:ext uri="{BB962C8B-B14F-4D97-AF65-F5344CB8AC3E}">
        <p14:creationId xmlns:p14="http://schemas.microsoft.com/office/powerpoint/2010/main" val="423968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5FC5-9EC6-3D1E-9582-7067986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Core Thesis: Reliability over 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A2F15-3341-C140-5033-821FBE61B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Reliability vs. Optimization: Complex adaptive systems maximize fitness by optimizing reliability, which can only be built from unreliable components through redundancy.</a:t>
            </a:r>
          </a:p>
          <a:p>
            <a:r>
              <a:rPr lang="en-US" dirty="0"/>
              <a:t>Efficiency Pruning: The US economy has systematically removed redundancy (buffers) from the bottom 40% of the labor force.</a:t>
            </a:r>
          </a:p>
          <a:p>
            <a:r>
              <a:rPr lang="en-US" dirty="0"/>
              <a:t>The Non-Ergodicity Trap: This structurally forces this sub-population into a non-ergodic regime where capital accumulation is mathematically impossible</a:t>
            </a:r>
          </a:p>
        </p:txBody>
      </p:sp>
    </p:spTree>
    <p:extLst>
      <p:ext uri="{BB962C8B-B14F-4D97-AF65-F5344CB8AC3E}">
        <p14:creationId xmlns:p14="http://schemas.microsoft.com/office/powerpoint/2010/main" val="424168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B02B-E2F0-50F2-F0F1-98CE05B2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3E84D-6A1B-99C2-F251-1DE32687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model human capital accumulation ($</a:t>
            </a:r>
            <a:r>
              <a:rPr lang="en-US" dirty="0" err="1"/>
              <a:t>W_t</a:t>
            </a:r>
            <a:r>
              <a:rPr lang="en-US" dirty="0"/>
              <a:t>$) as a Geometric Brownian Motion (GBM) with potential drift ($\mu$), volatility ($\sigma_{env}$), and a Restart Barrier.</a:t>
            </a:r>
          </a:p>
          <a:p>
            <a:r>
              <a:rPr lang="en-US" dirty="0"/>
              <a:t>$$</a:t>
            </a:r>
            <a:r>
              <a:rPr lang="en-US" dirty="0" err="1"/>
              <a:t>dW_t</a:t>
            </a:r>
            <a:r>
              <a:rPr lang="en-US" dirty="0"/>
              <a:t> = \mu </a:t>
            </a:r>
            <a:r>
              <a:rPr lang="en-US" dirty="0" err="1"/>
              <a:t>W_t</a:t>
            </a:r>
            <a:r>
              <a:rPr lang="en-US" dirty="0"/>
              <a:t> dt + \sigma </a:t>
            </a:r>
            <a:r>
              <a:rPr lang="en-US" dirty="0" err="1"/>
              <a:t>W_t</a:t>
            </a:r>
            <a:r>
              <a:rPr lang="en-US" dirty="0"/>
              <a:t> </a:t>
            </a:r>
            <a:r>
              <a:rPr lang="en-US" dirty="0" err="1"/>
              <a:t>dB_t</a:t>
            </a:r>
            <a:r>
              <a:rPr lang="en-US" dirty="0"/>
              <a:t>$$The Restart Mechanism: Real-world ruin events are distinct state-destruction events. If wealth hits a barrier ($</a:t>
            </a:r>
            <a:r>
              <a:rPr lang="en-US" dirty="0" err="1"/>
              <a:t>W_t</a:t>
            </a:r>
            <a:r>
              <a:rPr lang="en-US" dirty="0"/>
              <a:t> \le W_{barrier}$), the state resets to a lower fraction: $</a:t>
            </a:r>
            <a:r>
              <a:rPr lang="en-US" dirty="0" err="1"/>
              <a:t>W_t</a:t>
            </a:r>
            <a:r>
              <a:rPr lang="en-US" dirty="0"/>
              <a:t> \</a:t>
            </a:r>
            <a:r>
              <a:rPr lang="en-US" dirty="0" err="1"/>
              <a:t>rightarrow</a:t>
            </a:r>
            <a:r>
              <a:rPr lang="en-US" dirty="0"/>
              <a:t> \delta \</a:t>
            </a:r>
            <a:r>
              <a:rPr lang="en-US" dirty="0" err="1"/>
              <a:t>cdot</a:t>
            </a:r>
            <a:r>
              <a:rPr lang="en-US" dirty="0"/>
              <a:t> W_{barrier}$, where $0 &lt; \delta &lt; 1$.The Time-Average Growth: $g_{time} \</a:t>
            </a:r>
            <a:r>
              <a:rPr lang="en-US" dirty="0" err="1"/>
              <a:t>approx</a:t>
            </a:r>
            <a:r>
              <a:rPr lang="en-US" dirty="0"/>
              <a:t> \eta + \lambda(R, \sigma) \</a:t>
            </a:r>
            <a:r>
              <a:rPr lang="en-US" dirty="0" err="1"/>
              <a:t>cdot</a:t>
            </a:r>
            <a:r>
              <a:rPr lang="en-US" dirty="0"/>
              <a:t> \ln(\delta)$. Growth is the ergodic growth rate ($\eta$) minus the restart drag (intensity $\lambda$ times the log-penalty $\ln(\delta)$).</a:t>
            </a:r>
          </a:p>
        </p:txBody>
      </p:sp>
    </p:spTree>
    <p:extLst>
      <p:ext uri="{BB962C8B-B14F-4D97-AF65-F5344CB8AC3E}">
        <p14:creationId xmlns:p14="http://schemas.microsoft.com/office/powerpoint/2010/main" val="268963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65638-309E-1DB5-CDD1-6A2576DE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0B571-2AF6-77DC-1AA3-253AA945E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Empirical Evidence: The "Natural </a:t>
            </a:r>
            <a:r>
              <a:rPr lang="en-US" dirty="0" err="1"/>
              <a:t>Experiment"To</a:t>
            </a:r>
            <a:r>
              <a:rPr lang="en-US" dirty="0"/>
              <a:t> prove that volatility ($\sigma$), not skill ($\mu$), drives divergence, we analyze the Academic </a:t>
            </a:r>
            <a:r>
              <a:rPr lang="en-US" dirty="0" err="1"/>
              <a:t>Calendar.School</a:t>
            </a:r>
            <a:r>
              <a:rPr lang="en-US" dirty="0"/>
              <a:t> Year (Buffered): High redundancy, low volatility. Low-SES and High-SES students experience learning growth at statistically similar </a:t>
            </a:r>
            <a:r>
              <a:rPr lang="en-US" dirty="0" err="1"/>
              <a:t>rates.Summer</a:t>
            </a:r>
            <a:r>
              <a:rPr lang="en-US" dirty="0"/>
              <a:t> Break (Unbuffered): Low redundancy, high volatility. High-SES students continue to grow due to private buffers, while Low-SES students experience stagnation or </a:t>
            </a:r>
            <a:r>
              <a:rPr lang="en-US" dirty="0" err="1"/>
              <a:t>regression.Conclusion</a:t>
            </a:r>
            <a:r>
              <a:rPr lang="en-US" dirty="0"/>
              <a:t>: The "Achievement Gap" is an accumulation of unhedged variance during unbuffered intervals</a:t>
            </a:r>
          </a:p>
        </p:txBody>
      </p:sp>
    </p:spTree>
    <p:extLst>
      <p:ext uri="{BB962C8B-B14F-4D97-AF65-F5344CB8AC3E}">
        <p14:creationId xmlns:p14="http://schemas.microsoft.com/office/powerpoint/2010/main" val="176452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FEDB-E07D-C3D6-3395-60143073D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804" y="-77355"/>
            <a:ext cx="10515600" cy="1325563"/>
          </a:xfrm>
        </p:spPr>
        <p:txBody>
          <a:bodyPr/>
          <a:lstStyle/>
          <a:p>
            <a:r>
              <a:rPr lang="en-US" dirty="0"/>
              <a:t>Labor Market Phase Transitions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99A9-FF14-8AAC-5FC5-6300E9CC8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621"/>
            <a:ext cx="10515600" cy="4172138"/>
          </a:xfrm>
        </p:spPr>
        <p:txBody>
          <a:bodyPr>
            <a:normAutofit/>
          </a:bodyPr>
          <a:lstStyle/>
          <a:p>
            <a:r>
              <a:rPr lang="en-US" sz="2000" dirty="0"/>
              <a:t>Applying this framework to the US labor market reveals a sharp divergence at the Redundancy Ratio threshold.</a:t>
            </a:r>
          </a:p>
          <a:p>
            <a:pPr lvl="1"/>
            <a:r>
              <a:rPr lang="en-US" sz="1800" dirty="0"/>
              <a:t>Sub-Critical Regime (Bottom 15%): Outcomes are mechanistically determined by "Restart Hazards" (e.g., lack of health insurance, lack of full-time work).</a:t>
            </a:r>
          </a:p>
          <a:p>
            <a:pPr lvl="1"/>
            <a:r>
              <a:rPr lang="en-US" sz="1800" dirty="0"/>
              <a:t>Super-Critical Regime (Above 50%): Survival factors evaporate, and outcomes are determined by Scalar Drift, such as wages and education.</a:t>
            </a: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31F4FF00-CA2D-EC73-576D-3FDB7CCAB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10" y="2847304"/>
            <a:ext cx="6702286" cy="388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ack and white graph&#10;&#10;AI-generated content may be incorrect.">
            <a:extLst>
              <a:ext uri="{FF2B5EF4-FFF2-40B4-BE49-F238E27FC236}">
                <a16:creationId xmlns:a16="http://schemas.microsoft.com/office/drawing/2014/main" id="{4C5A3F18-6D95-AA1D-03E7-04D4A0FBE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04" y="3429000"/>
            <a:ext cx="4710477" cy="192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05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5A882-64F1-2B9A-CA30-576E5546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BC282-9231-6FBF-E134-EF13F0986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Historical Context &amp; Policy </a:t>
            </a:r>
            <a:r>
              <a:rPr lang="en-US" dirty="0" err="1"/>
              <a:t>ImplicationsThe</a:t>
            </a:r>
            <a:r>
              <a:rPr lang="en-US" dirty="0"/>
              <a:t> 19th-Century "Restart Experiment": The explosion of private capital was driven by legal engineering that raised the recovery value ($\delta$).Limited Liability (1855): Raised $\delta$ from near-zero to near-unity for </a:t>
            </a:r>
            <a:r>
              <a:rPr lang="en-US" dirty="0" err="1"/>
              <a:t>investors.Bankruptcy</a:t>
            </a:r>
            <a:r>
              <a:rPr lang="en-US" dirty="0"/>
              <a:t> Reform: Standardized reorganization turned failure into a "liquidity </a:t>
            </a:r>
            <a:r>
              <a:rPr lang="en-US" dirty="0" err="1"/>
              <a:t>event".The</a:t>
            </a:r>
            <a:r>
              <a:rPr lang="en-US" dirty="0"/>
              <a:t> Policy Imperative: Transitioning from poverty to wealth requires "Latent Heat" (Redundancy). Portable Benefits and Baby Bonds are Phase Stabilizers that keep the bottom 40% in a compounding regime.</a:t>
            </a:r>
          </a:p>
        </p:txBody>
      </p:sp>
    </p:spTree>
    <p:extLst>
      <p:ext uri="{BB962C8B-B14F-4D97-AF65-F5344CB8AC3E}">
        <p14:creationId xmlns:p14="http://schemas.microsoft.com/office/powerpoint/2010/main" val="1524177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77851-F514-8454-B088-10E22A407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9B6DE-405F-1698-FC8A-CFE1D53BE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Simulation Architecture (The Python Model)We simulate $10,000$ agents over a $T=40$ time horizon using </a:t>
            </a:r>
            <a:r>
              <a:rPr lang="en-US" dirty="0" err="1"/>
              <a:t>GBM.Parameters</a:t>
            </a:r>
            <a:r>
              <a:rPr lang="en-US" dirty="0"/>
              <a:t>: Potential drift $\mu=0.05$ and volatility $\sigma=0.20$.The Costly Restart: If wealth hits the ruin barrier ($W_{barrier} = 1000$), agents suffer a 50% haircut ($\delta = 0.5$), systematically destroying capital rather than just pausing growth.</a:t>
            </a:r>
          </a:p>
        </p:txBody>
      </p:sp>
    </p:spTree>
    <p:extLst>
      <p:ext uri="{BB962C8B-B14F-4D97-AF65-F5344CB8AC3E}">
        <p14:creationId xmlns:p14="http://schemas.microsoft.com/office/powerpoint/2010/main" val="390480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BB4E-B36C-6C41-0DEF-1CADBB5BE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impact – reduced aggregate growth due to constrained actors</a:t>
            </a:r>
          </a:p>
        </p:txBody>
      </p:sp>
      <p:pic>
        <p:nvPicPr>
          <p:cNvPr id="5" name="Content Placeholder 4" descr="A graph of a graph showing the growth of a number of people&#10;&#10;AI-generated content may be incorrect.">
            <a:extLst>
              <a:ext uri="{FF2B5EF4-FFF2-40B4-BE49-F238E27FC236}">
                <a16:creationId xmlns:a16="http://schemas.microsoft.com/office/drawing/2014/main" id="{91C3B8BE-C57E-1E84-D40D-CB9447C200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3860" y="1825625"/>
            <a:ext cx="760427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2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928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The Volatility Trap: Redundancy as a Phase Transition in Human Capital </vt:lpstr>
      <vt:lpstr>Introduction</vt:lpstr>
      <vt:lpstr>The Core Thesis: Reliability over Efficiency</vt:lpstr>
      <vt:lpstr>PowerPoint Presentation</vt:lpstr>
      <vt:lpstr>PowerPoint Presentation</vt:lpstr>
      <vt:lpstr>Labor Market Phase Transitions</vt:lpstr>
      <vt:lpstr>PowerPoint Presentation</vt:lpstr>
      <vt:lpstr>PowerPoint Presentation</vt:lpstr>
      <vt:lpstr>The impact – reduced aggregate growth due to constrained actors</vt:lpstr>
      <vt:lpstr>PowerPoint Presentation</vt:lpstr>
      <vt:lpstr>Macro Translation: Systemic Fragility in Financial Markets</vt:lpstr>
      <vt:lpstr>Pending paper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Green</dc:creator>
  <cp:lastModifiedBy>Michael Green</cp:lastModifiedBy>
  <cp:revision>1</cp:revision>
  <dcterms:created xsi:type="dcterms:W3CDTF">2026-03-17T15:23:42Z</dcterms:created>
  <dcterms:modified xsi:type="dcterms:W3CDTF">2026-03-17T16:20:48Z</dcterms:modified>
</cp:coreProperties>
</file>